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69" r:id="rId4"/>
    <p:sldId id="257" r:id="rId5"/>
    <p:sldId id="265" r:id="rId6"/>
    <p:sldId id="258" r:id="rId7"/>
    <p:sldId id="262" r:id="rId8"/>
    <p:sldId id="263" r:id="rId9"/>
    <p:sldId id="264" r:id="rId10"/>
    <p:sldId id="267" r:id="rId11"/>
    <p:sldId id="266" r:id="rId12"/>
    <p:sldId id="268"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6/9/2019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thelightofdeception.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LpQ_hXJqmMQ" TargetMode="External"/><Relationship Id="rId2" Type="http://schemas.openxmlformats.org/officeDocument/2006/relationships/image" Target="../media/image6.jpeg"/><Relationship Id="rId1" Type="http://schemas.openxmlformats.org/officeDocument/2006/relationships/slideLayout" Target="../slideLayouts/slideLayout10.xml"/><Relationship Id="rId4" Type="http://schemas.openxmlformats.org/officeDocument/2006/relationships/hyperlink" Target="https://youtu.be/BFv0JN94Bw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youtu.be/CMKPWPO34R8" TargetMode="External"/><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FxSIUuiz0Wk" TargetMode="External"/><Relationship Id="rId2" Type="http://schemas.openxmlformats.org/officeDocument/2006/relationships/hyperlink" Target="https://youtu.be/YcEBA6wYvag" TargetMode="External"/><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youtu.be/iA_1FAFaKts"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75" name="Rectangle 128">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1" name="Rectangle 130">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3" name="Rectangle 132">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943A9D-5DFE-4B25-9C64-66745BA64074}"/>
              </a:ext>
            </a:extLst>
          </p:cNvPr>
          <p:cNvSpPr>
            <a:spLocks noGrp="1"/>
          </p:cNvSpPr>
          <p:nvPr>
            <p:ph type="ctrTitle"/>
          </p:nvPr>
        </p:nvSpPr>
        <p:spPr>
          <a:xfrm>
            <a:off x="540279" y="1795849"/>
            <a:ext cx="3778870" cy="3114818"/>
          </a:xfrm>
        </p:spPr>
        <p:txBody>
          <a:bodyPr vert="horz" lIns="91440" tIns="45720" rIns="91440" bIns="45720" rtlCol="0">
            <a:normAutofit/>
          </a:bodyPr>
          <a:lstStyle/>
          <a:p>
            <a:r>
              <a:rPr lang="en-US" sz="4000" b="1" dirty="0">
                <a:solidFill>
                  <a:srgbClr val="FEFFFF"/>
                </a:solidFill>
              </a:rPr>
              <a:t>Mystical Deception</a:t>
            </a:r>
            <a:br>
              <a:rPr lang="en-US" sz="4000" b="1" dirty="0">
                <a:solidFill>
                  <a:srgbClr val="FEFFFF"/>
                </a:solidFill>
              </a:rPr>
            </a:br>
            <a:endParaRPr lang="en-US" sz="4000" dirty="0">
              <a:solidFill>
                <a:srgbClr val="FEFFFF"/>
              </a:solidFill>
            </a:endParaRPr>
          </a:p>
        </p:txBody>
      </p:sp>
      <p:pic>
        <p:nvPicPr>
          <p:cNvPr id="9" name="Picture 8" descr="A picture containing invertebrate, animal&#10;&#10;Description automatically generated">
            <a:extLst>
              <a:ext uri="{FF2B5EF4-FFF2-40B4-BE49-F238E27FC236}">
                <a16:creationId xmlns:a16="http://schemas.microsoft.com/office/drawing/2014/main" id="{3414B5C9-1F57-4570-AD51-2C886BE5F3F6}"/>
              </a:ext>
            </a:extLst>
          </p:cNvPr>
          <p:cNvPicPr>
            <a:picLocks noChangeAspect="1"/>
          </p:cNvPicPr>
          <p:nvPr/>
        </p:nvPicPr>
        <p:blipFill rotWithShape="1">
          <a:blip r:embed="rId2"/>
          <a:srcRect l="16638" r="21294" b="9092"/>
          <a:stretch/>
        </p:blipFill>
        <p:spPr>
          <a:xfrm>
            <a:off x="4639732" y="10"/>
            <a:ext cx="7552267" cy="6857990"/>
          </a:xfrm>
          <a:prstGeom prst="rect">
            <a:avLst/>
          </a:prstGeom>
        </p:spPr>
      </p:pic>
      <p:sp>
        <p:nvSpPr>
          <p:cNvPr id="135"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B656C6A3-EB3F-4D72-A238-DE9822F23569}"/>
              </a:ext>
            </a:extLst>
          </p:cNvPr>
          <p:cNvSpPr>
            <a:spLocks noGrp="1"/>
          </p:cNvSpPr>
          <p:nvPr>
            <p:ph type="subTitle" idx="1"/>
          </p:nvPr>
        </p:nvSpPr>
        <p:spPr>
          <a:xfrm>
            <a:off x="540279" y="5189400"/>
            <a:ext cx="3778870" cy="544260"/>
          </a:xfrm>
        </p:spPr>
        <p:txBody>
          <a:bodyPr vert="horz" lIns="91440" tIns="45720" rIns="91440" bIns="45720" rtlCol="0" anchor="ctr">
            <a:normAutofit fontScale="92500" lnSpcReduction="10000"/>
          </a:bodyPr>
          <a:lstStyle/>
          <a:p>
            <a:pPr algn="ctr">
              <a:lnSpc>
                <a:spcPct val="90000"/>
              </a:lnSpc>
              <a:buFont typeface="Wingdings 3" charset="2"/>
              <a:buChar char=""/>
            </a:pPr>
            <a:r>
              <a:rPr lang="en-US" sz="1400" b="1" dirty="0">
                <a:solidFill>
                  <a:srgbClr val="FEFFFF"/>
                </a:solidFill>
              </a:rPr>
              <a:t>The New Spirituality </a:t>
            </a:r>
          </a:p>
          <a:p>
            <a:pPr algn="ctr">
              <a:lnSpc>
                <a:spcPct val="90000"/>
              </a:lnSpc>
              <a:buFont typeface="Wingdings 3" charset="2"/>
              <a:buChar char=""/>
            </a:pPr>
            <a:r>
              <a:rPr lang="en-US" sz="1400" b="1" dirty="0">
                <a:solidFill>
                  <a:srgbClr val="FEFFFF"/>
                </a:solidFill>
              </a:rPr>
              <a:t>Within Today’s Churches</a:t>
            </a:r>
          </a:p>
        </p:txBody>
      </p:sp>
    </p:spTree>
    <p:extLst>
      <p:ext uri="{BB962C8B-B14F-4D97-AF65-F5344CB8AC3E}">
        <p14:creationId xmlns:p14="http://schemas.microsoft.com/office/powerpoint/2010/main" val="155404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9" name="Rectangle 11">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63C1923-C6BA-42F2-BB6D-1E0136348076}"/>
              </a:ext>
            </a:extLst>
          </p:cNvPr>
          <p:cNvSpPr>
            <a:spLocks noGrp="1"/>
          </p:cNvSpPr>
          <p:nvPr>
            <p:ph type="ctrTitle"/>
          </p:nvPr>
        </p:nvSpPr>
        <p:spPr>
          <a:xfrm>
            <a:off x="540279" y="1795849"/>
            <a:ext cx="3778870" cy="3114818"/>
          </a:xfrm>
        </p:spPr>
        <p:txBody>
          <a:bodyPr>
            <a:normAutofit/>
          </a:bodyPr>
          <a:lstStyle/>
          <a:p>
            <a:pPr algn="ctr"/>
            <a:r>
              <a:rPr lang="en-US" sz="2400" b="1" i="1" dirty="0">
                <a:solidFill>
                  <a:schemeClr val="bg1"/>
                </a:solidFill>
              </a:rPr>
              <a:t>The Great Apostasy</a:t>
            </a:r>
            <a:br>
              <a:rPr lang="en-US" sz="2000" b="1" dirty="0">
                <a:solidFill>
                  <a:schemeClr val="bg1"/>
                </a:solidFill>
              </a:rPr>
            </a:br>
            <a:r>
              <a:rPr lang="en-US" sz="2000" i="1" dirty="0">
                <a:solidFill>
                  <a:schemeClr val="bg1"/>
                </a:solidFill>
              </a:rPr>
              <a:t>Now the Spirit expressly says that in latter times some will depart from the faith, giving heed to deceiving spirits and doctrines of demons, </a:t>
            </a:r>
            <a:br>
              <a:rPr lang="en-US" sz="2000" dirty="0"/>
            </a:br>
            <a:endParaRPr lang="en-US" sz="2000" dirty="0">
              <a:solidFill>
                <a:srgbClr val="FEFFFF"/>
              </a:solidFill>
            </a:endParaRPr>
          </a:p>
        </p:txBody>
      </p:sp>
      <p:pic>
        <p:nvPicPr>
          <p:cNvPr id="5" name="Picture 4">
            <a:extLst>
              <a:ext uri="{FF2B5EF4-FFF2-40B4-BE49-F238E27FC236}">
                <a16:creationId xmlns:a16="http://schemas.microsoft.com/office/drawing/2014/main" id="{31021DEE-E59A-4D43-9513-7D7F507E818D}"/>
              </a:ext>
            </a:extLst>
          </p:cNvPr>
          <p:cNvPicPr>
            <a:picLocks noChangeAspect="1"/>
          </p:cNvPicPr>
          <p:nvPr/>
        </p:nvPicPr>
        <p:blipFill rotWithShape="1">
          <a:blip r:embed="rId2"/>
          <a:srcRect l="24577" t="9091" r="19110"/>
          <a:stretch/>
        </p:blipFill>
        <p:spPr>
          <a:xfrm>
            <a:off x="4639732" y="10"/>
            <a:ext cx="7552267" cy="6857990"/>
          </a:xfrm>
          <a:prstGeom prst="rect">
            <a:avLst/>
          </a:prstGeom>
        </p:spPr>
      </p:pic>
      <p:sp>
        <p:nvSpPr>
          <p:cNvPr id="20"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DB5114CF-47D2-4DF4-9AC5-0F93049A05E1}"/>
              </a:ext>
            </a:extLst>
          </p:cNvPr>
          <p:cNvSpPr>
            <a:spLocks noGrp="1"/>
          </p:cNvSpPr>
          <p:nvPr>
            <p:ph type="subTitle" idx="1"/>
          </p:nvPr>
        </p:nvSpPr>
        <p:spPr>
          <a:xfrm>
            <a:off x="540279" y="5189400"/>
            <a:ext cx="3778870" cy="544260"/>
          </a:xfrm>
        </p:spPr>
        <p:txBody>
          <a:bodyPr anchor="ctr">
            <a:normAutofit/>
          </a:bodyPr>
          <a:lstStyle/>
          <a:p>
            <a:pPr algn="ctr"/>
            <a:r>
              <a:rPr lang="en-US" sz="1600" b="1" i="1" dirty="0">
                <a:solidFill>
                  <a:schemeClr val="bg1"/>
                </a:solidFill>
              </a:rPr>
              <a:t>1 Timothy 4:1</a:t>
            </a:r>
            <a:endParaRPr lang="en-US" sz="1600" dirty="0">
              <a:solidFill>
                <a:schemeClr val="bg1"/>
              </a:solidFill>
            </a:endParaRPr>
          </a:p>
        </p:txBody>
      </p:sp>
    </p:spTree>
    <p:extLst>
      <p:ext uri="{BB962C8B-B14F-4D97-AF65-F5344CB8AC3E}">
        <p14:creationId xmlns:p14="http://schemas.microsoft.com/office/powerpoint/2010/main" val="786979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3" name="Group 87">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4" name="Group 10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0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25" name="Rectangle 115">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6"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27" name="Rectangle 119">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C1EEE5-289A-4951-9F61-FF6071CC50DD}"/>
              </a:ext>
            </a:extLst>
          </p:cNvPr>
          <p:cNvSpPr>
            <a:spLocks noGrp="1"/>
          </p:cNvSpPr>
          <p:nvPr>
            <p:ph type="title"/>
          </p:nvPr>
        </p:nvSpPr>
        <p:spPr>
          <a:xfrm>
            <a:off x="7534655" y="646148"/>
            <a:ext cx="4092173" cy="1324340"/>
          </a:xfrm>
        </p:spPr>
        <p:txBody>
          <a:bodyPr vert="horz" lIns="91440" tIns="45720" rIns="91440" bIns="45720" rtlCol="0" anchor="b">
            <a:normAutofit/>
          </a:bodyPr>
          <a:lstStyle/>
          <a:p>
            <a:pPr algn="ctr">
              <a:lnSpc>
                <a:spcPct val="90000"/>
              </a:lnSpc>
            </a:pPr>
            <a:r>
              <a:rPr lang="en-US" sz="2000" b="1" i="1" dirty="0"/>
              <a:t>Proverbs</a:t>
            </a:r>
            <a:r>
              <a:rPr lang="en-US" sz="2000" b="1" dirty="0"/>
              <a:t> 14:12</a:t>
            </a:r>
            <a:br>
              <a:rPr lang="en-US" sz="2000" dirty="0"/>
            </a:br>
            <a:endParaRPr lang="en-US" sz="2000" dirty="0"/>
          </a:p>
        </p:txBody>
      </p:sp>
      <p:sp>
        <p:nvSpPr>
          <p:cNvPr id="122" name="Rectangle 121">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6574D"/>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A picture containing cup&#10;&#10;Description automatically generated">
            <a:extLst>
              <a:ext uri="{FF2B5EF4-FFF2-40B4-BE49-F238E27FC236}">
                <a16:creationId xmlns:a16="http://schemas.microsoft.com/office/drawing/2014/main" id="{B2DE62FE-232F-4E91-83BE-CC11555E2961}"/>
              </a:ext>
            </a:extLst>
          </p:cNvPr>
          <p:cNvPicPr>
            <a:picLocks noChangeAspect="1"/>
          </p:cNvPicPr>
          <p:nvPr/>
        </p:nvPicPr>
        <p:blipFill>
          <a:blip r:embed="rId2"/>
          <a:stretch>
            <a:fillRect/>
          </a:stretch>
        </p:blipFill>
        <p:spPr>
          <a:xfrm>
            <a:off x="2004028" y="657049"/>
            <a:ext cx="4525536" cy="5142655"/>
          </a:xfrm>
          <a:prstGeom prst="rect">
            <a:avLst/>
          </a:prstGeom>
        </p:spPr>
      </p:pic>
      <p:sp>
        <p:nvSpPr>
          <p:cNvPr id="3" name="Text Placeholder 2">
            <a:extLst>
              <a:ext uri="{FF2B5EF4-FFF2-40B4-BE49-F238E27FC236}">
                <a16:creationId xmlns:a16="http://schemas.microsoft.com/office/drawing/2014/main" id="{8702A7FF-6691-49A2-9027-6F4142937CCE}"/>
              </a:ext>
            </a:extLst>
          </p:cNvPr>
          <p:cNvSpPr>
            <a:spLocks noGrp="1"/>
          </p:cNvSpPr>
          <p:nvPr>
            <p:ph type="body" idx="1"/>
          </p:nvPr>
        </p:nvSpPr>
        <p:spPr>
          <a:xfrm>
            <a:off x="7532950" y="2255492"/>
            <a:ext cx="4093878" cy="3521740"/>
          </a:xfrm>
        </p:spPr>
        <p:txBody>
          <a:bodyPr vert="horz" lIns="91440" tIns="45720" rIns="91440" bIns="45720" rtlCol="0">
            <a:normAutofit/>
          </a:bodyPr>
          <a:lstStyle/>
          <a:p>
            <a:pPr algn="ctr">
              <a:buFont typeface="Wingdings 3" charset="2"/>
              <a:buChar char=""/>
            </a:pPr>
            <a:r>
              <a:rPr lang="en-US" sz="1600" i="1" dirty="0"/>
              <a:t>There is a way that seems right to a man, But its end is the way of death. </a:t>
            </a:r>
            <a:endParaRPr lang="en-US" sz="1600" dirty="0">
              <a:solidFill>
                <a:schemeClr val="tx1">
                  <a:lumMod val="75000"/>
                  <a:lumOff val="25000"/>
                </a:schemeClr>
              </a:solidFill>
            </a:endParaRPr>
          </a:p>
        </p:txBody>
      </p:sp>
    </p:spTree>
    <p:extLst>
      <p:ext uri="{BB962C8B-B14F-4D97-AF65-F5344CB8AC3E}">
        <p14:creationId xmlns:p14="http://schemas.microsoft.com/office/powerpoint/2010/main" val="152702756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9">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6" name="Group 23">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7" name="Rectangle 37">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9" name="Rectangle 41">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5E193D-73CC-42DD-BDA2-FDD982A43DF1}"/>
              </a:ext>
            </a:extLst>
          </p:cNvPr>
          <p:cNvSpPr>
            <a:spLocks noGrp="1"/>
          </p:cNvSpPr>
          <p:nvPr>
            <p:ph type="title"/>
          </p:nvPr>
        </p:nvSpPr>
        <p:spPr>
          <a:xfrm>
            <a:off x="7534655" y="646148"/>
            <a:ext cx="4092173" cy="1324340"/>
          </a:xfrm>
        </p:spPr>
        <p:txBody>
          <a:bodyPr vert="horz" lIns="91440" tIns="45720" rIns="91440" bIns="45720" rtlCol="0" anchor="b">
            <a:normAutofit/>
          </a:bodyPr>
          <a:lstStyle/>
          <a:p>
            <a:pPr algn="ctr"/>
            <a:r>
              <a:rPr lang="en-US" sz="2800" b="1" dirty="0"/>
              <a:t>John 14:6</a:t>
            </a:r>
            <a:br>
              <a:rPr lang="en-US" sz="2800" b="1" dirty="0"/>
            </a:br>
            <a:endParaRPr lang="en-US" sz="2800" dirty="0"/>
          </a:p>
        </p:txBody>
      </p:sp>
      <p:sp>
        <p:nvSpPr>
          <p:cNvPr id="44" name="Rectangle 43">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5C4640"/>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close up of a device&#10;&#10;Description automatically generated">
            <a:extLst>
              <a:ext uri="{FF2B5EF4-FFF2-40B4-BE49-F238E27FC236}">
                <a16:creationId xmlns:a16="http://schemas.microsoft.com/office/drawing/2014/main" id="{63334C2D-F4AB-463D-AA04-38D61765D094}"/>
              </a:ext>
            </a:extLst>
          </p:cNvPr>
          <p:cNvPicPr>
            <a:picLocks noChangeAspect="1"/>
          </p:cNvPicPr>
          <p:nvPr/>
        </p:nvPicPr>
        <p:blipFill>
          <a:blip r:embed="rId2"/>
          <a:stretch>
            <a:fillRect/>
          </a:stretch>
        </p:blipFill>
        <p:spPr>
          <a:xfrm>
            <a:off x="1643262" y="1542756"/>
            <a:ext cx="5247068" cy="3371241"/>
          </a:xfrm>
          <a:prstGeom prst="rect">
            <a:avLst/>
          </a:prstGeom>
        </p:spPr>
      </p:pic>
      <p:sp>
        <p:nvSpPr>
          <p:cNvPr id="3" name="Text Placeholder 2">
            <a:extLst>
              <a:ext uri="{FF2B5EF4-FFF2-40B4-BE49-F238E27FC236}">
                <a16:creationId xmlns:a16="http://schemas.microsoft.com/office/drawing/2014/main" id="{67B0DB89-90BF-4779-BD98-58A6A8E82CDE}"/>
              </a:ext>
            </a:extLst>
          </p:cNvPr>
          <p:cNvSpPr>
            <a:spLocks noGrp="1"/>
          </p:cNvSpPr>
          <p:nvPr>
            <p:ph type="body" idx="1"/>
          </p:nvPr>
        </p:nvSpPr>
        <p:spPr>
          <a:xfrm>
            <a:off x="7532950" y="2255492"/>
            <a:ext cx="4093878" cy="3521740"/>
          </a:xfrm>
        </p:spPr>
        <p:txBody>
          <a:bodyPr vert="horz" lIns="91440" tIns="45720" rIns="91440" bIns="45720" rtlCol="0">
            <a:normAutofit/>
          </a:bodyPr>
          <a:lstStyle/>
          <a:p>
            <a:pPr algn="ctr">
              <a:buFont typeface="Wingdings 3" charset="2"/>
              <a:buChar char=""/>
            </a:pPr>
            <a:r>
              <a:rPr lang="en-US" i="1" dirty="0"/>
              <a:t>Jesus said to him, </a:t>
            </a:r>
          </a:p>
          <a:p>
            <a:pPr algn="ctr">
              <a:buFont typeface="Wingdings 3" charset="2"/>
              <a:buChar char=""/>
            </a:pPr>
            <a:r>
              <a:rPr lang="en-US" i="1"/>
              <a:t>I </a:t>
            </a:r>
            <a:r>
              <a:rPr lang="en-US" i="1" dirty="0"/>
              <a:t>am the way, </a:t>
            </a:r>
          </a:p>
          <a:p>
            <a:pPr algn="ctr">
              <a:buFont typeface="Wingdings 3" charset="2"/>
              <a:buChar char=""/>
            </a:pPr>
            <a:r>
              <a:rPr lang="en-US" i="1" dirty="0"/>
              <a:t>the truth, </a:t>
            </a:r>
          </a:p>
          <a:p>
            <a:pPr algn="ctr">
              <a:buFont typeface="Wingdings 3" charset="2"/>
              <a:buChar char=""/>
            </a:pPr>
            <a:r>
              <a:rPr lang="en-US" i="1" dirty="0"/>
              <a:t>and the life. </a:t>
            </a:r>
          </a:p>
          <a:p>
            <a:pPr algn="ctr">
              <a:buFont typeface="Wingdings 3" charset="2"/>
              <a:buChar char=""/>
            </a:pPr>
            <a:r>
              <a:rPr lang="en-US" i="1" dirty="0"/>
              <a:t>No one comes to the Father except through Me.</a:t>
            </a:r>
            <a:endParaRPr lang="en-US" b="1" dirty="0"/>
          </a:p>
          <a:p>
            <a:pPr algn="ctr">
              <a:buFont typeface="Wingdings 3"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189249110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3" name="Rectangle 42">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7E2E24C-389E-4826-8206-C0F953CFF3CE}"/>
              </a:ext>
            </a:extLst>
          </p:cNvPr>
          <p:cNvSpPr>
            <a:spLocks noGrp="1"/>
          </p:cNvSpPr>
          <p:nvPr>
            <p:ph type="title"/>
          </p:nvPr>
        </p:nvSpPr>
        <p:spPr>
          <a:xfrm>
            <a:off x="540279" y="1795849"/>
            <a:ext cx="3778870" cy="3114818"/>
          </a:xfrm>
        </p:spPr>
        <p:txBody>
          <a:bodyPr vert="horz" lIns="91440" tIns="45720" rIns="91440" bIns="45720" rtlCol="0" anchor="b">
            <a:normAutofit/>
          </a:bodyPr>
          <a:lstStyle/>
          <a:p>
            <a:pPr algn="ctr"/>
            <a:r>
              <a:rPr lang="en-US" sz="2400" dirty="0">
                <a:solidFill>
                  <a:srgbClr val="FEFFFF"/>
                </a:solidFill>
              </a:rPr>
              <a:t>The Light of Deception</a:t>
            </a:r>
            <a:br>
              <a:rPr lang="en-US" sz="2400" dirty="0">
                <a:solidFill>
                  <a:srgbClr val="FEFFFF"/>
                </a:solidFill>
              </a:rPr>
            </a:br>
            <a:r>
              <a:rPr lang="en-US" sz="1400" dirty="0">
                <a:solidFill>
                  <a:srgbClr val="FEFFFF"/>
                </a:solidFill>
                <a:hlinkClick r:id="rId2"/>
              </a:rPr>
              <a:t>https://www.thelightofdeception.com</a:t>
            </a:r>
            <a:br>
              <a:rPr lang="en-US" sz="1400" dirty="0">
                <a:solidFill>
                  <a:srgbClr val="FEFFFF"/>
                </a:solidFill>
              </a:rPr>
            </a:br>
            <a:br>
              <a:rPr lang="en-US" sz="1400" dirty="0">
                <a:solidFill>
                  <a:srgbClr val="FEFFFF"/>
                </a:solidFill>
              </a:rPr>
            </a:br>
            <a:br>
              <a:rPr lang="en-US" sz="1400" dirty="0">
                <a:solidFill>
                  <a:srgbClr val="FEFFFF"/>
                </a:solidFill>
              </a:rPr>
            </a:br>
            <a:br>
              <a:rPr lang="en-US" sz="1400" dirty="0">
                <a:solidFill>
                  <a:srgbClr val="FEFFFF"/>
                </a:solidFill>
              </a:rPr>
            </a:br>
            <a:br>
              <a:rPr lang="en-US" sz="2400" dirty="0">
                <a:solidFill>
                  <a:srgbClr val="FEFFFF"/>
                </a:solidFill>
              </a:rPr>
            </a:br>
            <a:endParaRPr lang="en-US" sz="2400" dirty="0">
              <a:solidFill>
                <a:srgbClr val="FEFFFF"/>
              </a:solidFill>
            </a:endParaRPr>
          </a:p>
        </p:txBody>
      </p:sp>
      <p:pic>
        <p:nvPicPr>
          <p:cNvPr id="4" name="Picture 3" descr="A sunset in the background&#10;&#10;Description automatically generated">
            <a:extLst>
              <a:ext uri="{FF2B5EF4-FFF2-40B4-BE49-F238E27FC236}">
                <a16:creationId xmlns:a16="http://schemas.microsoft.com/office/drawing/2014/main" id="{A1C9DDBD-1600-4A0C-92DE-36460E371CC1}"/>
              </a:ext>
            </a:extLst>
          </p:cNvPr>
          <p:cNvPicPr>
            <a:picLocks noChangeAspect="1"/>
          </p:cNvPicPr>
          <p:nvPr/>
        </p:nvPicPr>
        <p:blipFill rotWithShape="1">
          <a:blip r:embed="rId3"/>
          <a:srcRect l="13394" r="16907" b="7940"/>
          <a:stretch/>
        </p:blipFill>
        <p:spPr>
          <a:xfrm>
            <a:off x="4639732" y="10"/>
            <a:ext cx="7552267" cy="6857990"/>
          </a:xfrm>
          <a:prstGeom prst="rect">
            <a:avLst/>
          </a:prstGeom>
        </p:spPr>
      </p:pic>
      <p:sp>
        <p:nvSpPr>
          <p:cNvPr id="47"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48966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2" name="Rectangle 41">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ar filled sky&#10;&#10;Description automatically generated">
            <a:extLst>
              <a:ext uri="{FF2B5EF4-FFF2-40B4-BE49-F238E27FC236}">
                <a16:creationId xmlns:a16="http://schemas.microsoft.com/office/drawing/2014/main" id="{AA137DD9-0760-4A26-8666-D3C527B83F30}"/>
              </a:ext>
            </a:extLst>
          </p:cNvPr>
          <p:cNvPicPr>
            <a:picLocks noChangeAspect="1"/>
          </p:cNvPicPr>
          <p:nvPr/>
        </p:nvPicPr>
        <p:blipFill rotWithShape="1">
          <a:blip r:embed="rId2">
            <a:alphaModFix amt="35000"/>
          </a:blip>
          <a:srcRect t="3665" b="29370"/>
          <a:stretch/>
        </p:blipFill>
        <p:spPr>
          <a:xfrm>
            <a:off x="-8825" y="-5610"/>
            <a:ext cx="12192000" cy="6858000"/>
          </a:xfrm>
          <a:prstGeom prst="rect">
            <a:avLst/>
          </a:prstGeom>
        </p:spPr>
      </p:pic>
      <p:sp>
        <p:nvSpPr>
          <p:cNvPr id="2" name="Title 1">
            <a:extLst>
              <a:ext uri="{FF2B5EF4-FFF2-40B4-BE49-F238E27FC236}">
                <a16:creationId xmlns:a16="http://schemas.microsoft.com/office/drawing/2014/main" id="{B23F318F-E771-4B35-A85F-233095CACA7B}"/>
              </a:ext>
            </a:extLst>
          </p:cNvPr>
          <p:cNvSpPr>
            <a:spLocks noGrp="1"/>
          </p:cNvSpPr>
          <p:nvPr>
            <p:ph type="title"/>
          </p:nvPr>
        </p:nvSpPr>
        <p:spPr>
          <a:xfrm>
            <a:off x="2592925" y="624110"/>
            <a:ext cx="8911687" cy="1280890"/>
          </a:xfrm>
        </p:spPr>
        <p:txBody>
          <a:bodyPr vert="horz" lIns="91440" tIns="45720" rIns="91440" bIns="45720" rtlCol="0" anchor="t">
            <a:normAutofit/>
          </a:bodyPr>
          <a:lstStyle/>
          <a:p>
            <a:pPr algn="ctr"/>
            <a:r>
              <a:rPr lang="en-US" sz="3600" dirty="0">
                <a:solidFill>
                  <a:srgbClr val="FFFFFF"/>
                </a:solidFill>
              </a:rPr>
              <a:t>Table of Contents</a:t>
            </a:r>
          </a:p>
        </p:txBody>
      </p:sp>
      <p:sp>
        <p:nvSpPr>
          <p:cNvPr id="3" name="Text Placeholder 2">
            <a:extLst>
              <a:ext uri="{FF2B5EF4-FFF2-40B4-BE49-F238E27FC236}">
                <a16:creationId xmlns:a16="http://schemas.microsoft.com/office/drawing/2014/main" id="{50171121-7488-4B22-9EAA-1EEF9B05C5D6}"/>
              </a:ext>
            </a:extLst>
          </p:cNvPr>
          <p:cNvSpPr>
            <a:spLocks noGrp="1"/>
          </p:cNvSpPr>
          <p:nvPr>
            <p:ph type="body" idx="1"/>
          </p:nvPr>
        </p:nvSpPr>
        <p:spPr>
          <a:xfrm>
            <a:off x="2589212" y="1905000"/>
            <a:ext cx="8915400" cy="4339735"/>
          </a:xfrm>
        </p:spPr>
        <p:txBody>
          <a:bodyPr vert="horz" lIns="91440" tIns="45720" rIns="91440" bIns="45720" rtlCol="0">
            <a:normAutofit fontScale="47500" lnSpcReduction="20000"/>
          </a:bodyPr>
          <a:lstStyle/>
          <a:p>
            <a:pPr>
              <a:buClr>
                <a:srgbClr val="FFF79B"/>
              </a:buClr>
              <a:buFont typeface="Wingdings 3" charset="2"/>
              <a:buChar char=""/>
            </a:pPr>
            <a:endParaRPr lang="en-US" sz="2900" dirty="0">
              <a:solidFill>
                <a:schemeClr val="tx1">
                  <a:lumMod val="75000"/>
                  <a:lumOff val="25000"/>
                </a:schemeClr>
              </a:solidFill>
            </a:endParaRPr>
          </a:p>
          <a:p>
            <a:pPr>
              <a:buClr>
                <a:srgbClr val="FFF79B"/>
              </a:buClr>
              <a:buFont typeface="Wingdings 3" charset="2"/>
              <a:buChar char=""/>
            </a:pPr>
            <a:r>
              <a:rPr lang="en-US" sz="2900" dirty="0">
                <a:solidFill>
                  <a:schemeClr val="tx1">
                    <a:lumMod val="75000"/>
                    <a:lumOff val="25000"/>
                  </a:schemeClr>
                </a:solidFill>
              </a:rPr>
              <a:t>Definition of Mysticism</a:t>
            </a:r>
          </a:p>
          <a:p>
            <a:pPr>
              <a:buClr>
                <a:srgbClr val="FFF79B"/>
              </a:buClr>
              <a:buFont typeface="Wingdings 3" charset="2"/>
              <a:buChar char=""/>
            </a:pPr>
            <a:r>
              <a:rPr lang="en-US" sz="2900" dirty="0">
                <a:solidFill>
                  <a:schemeClr val="tx1">
                    <a:lumMod val="75000"/>
                    <a:lumOff val="25000"/>
                  </a:schemeClr>
                </a:solidFill>
              </a:rPr>
              <a:t>Definition of Meditation</a:t>
            </a:r>
          </a:p>
          <a:p>
            <a:pPr>
              <a:buClr>
                <a:srgbClr val="FFF79B"/>
              </a:buClr>
              <a:buFont typeface="Wingdings 3" charset="2"/>
              <a:buChar char=""/>
            </a:pPr>
            <a:r>
              <a:rPr lang="en-US" sz="2900" dirty="0">
                <a:solidFill>
                  <a:schemeClr val="tx1">
                    <a:lumMod val="75000"/>
                    <a:lumOff val="25000"/>
                  </a:schemeClr>
                </a:solidFill>
              </a:rPr>
              <a:t>Definition of Pantheism</a:t>
            </a:r>
          </a:p>
          <a:p>
            <a:pPr>
              <a:buClr>
                <a:srgbClr val="FFF79B"/>
              </a:buClr>
              <a:buFont typeface="Wingdings 3" charset="2"/>
              <a:buChar char=""/>
            </a:pPr>
            <a:r>
              <a:rPr lang="en-US" sz="2900" dirty="0">
                <a:solidFill>
                  <a:schemeClr val="tx1">
                    <a:lumMod val="75000"/>
                    <a:lumOff val="25000"/>
                  </a:schemeClr>
                </a:solidFill>
              </a:rPr>
              <a:t>Wide Is The Gate-The New Spirituality </a:t>
            </a:r>
          </a:p>
          <a:p>
            <a:pPr>
              <a:buClr>
                <a:srgbClr val="FFF79B"/>
              </a:buClr>
            </a:pPr>
            <a:r>
              <a:rPr lang="en-US" sz="2900" dirty="0">
                <a:solidFill>
                  <a:schemeClr val="tx1">
                    <a:lumMod val="75000"/>
                    <a:lumOff val="25000"/>
                  </a:schemeClr>
                </a:solidFill>
              </a:rPr>
              <a:t>Part 1 (54:55) &amp; 2 (1:01:25) </a:t>
            </a:r>
            <a:r>
              <a:rPr lang="en-US" sz="2900" dirty="0"/>
              <a:t>Caryl </a:t>
            </a:r>
            <a:r>
              <a:rPr lang="en-US" sz="2900" dirty="0" err="1"/>
              <a:t>Matrisciana</a:t>
            </a:r>
            <a:endParaRPr lang="en-US" sz="2900" dirty="0"/>
          </a:p>
          <a:p>
            <a:pPr>
              <a:buClr>
                <a:srgbClr val="FFF79B"/>
              </a:buClr>
              <a:buFont typeface="Wingdings 3" charset="2"/>
              <a:buChar char=""/>
            </a:pPr>
            <a:r>
              <a:rPr lang="en-US" sz="3200" dirty="0"/>
              <a:t>Ignorant of Satan's Devices Warren Smith</a:t>
            </a:r>
            <a:r>
              <a:rPr lang="en-US" sz="3200" b="1" dirty="0"/>
              <a:t> </a:t>
            </a:r>
            <a:r>
              <a:rPr lang="en-US" sz="2900" dirty="0"/>
              <a:t>(1:03:46)</a:t>
            </a:r>
          </a:p>
          <a:p>
            <a:pPr>
              <a:buClr>
                <a:srgbClr val="FFF79B"/>
              </a:buClr>
              <a:buFont typeface="Wingdings 3" charset="2"/>
              <a:buChar char=""/>
            </a:pPr>
            <a:r>
              <a:rPr lang="en-US" sz="2900" dirty="0"/>
              <a:t>Christian Occultists Part 1 (14:30) &amp; 2 (14:30) Johanna </a:t>
            </a:r>
            <a:r>
              <a:rPr lang="en-US" sz="2900" dirty="0" err="1"/>
              <a:t>Michaelsen</a:t>
            </a:r>
            <a:endParaRPr lang="en-US" sz="2900" dirty="0"/>
          </a:p>
          <a:p>
            <a:pPr>
              <a:buClr>
                <a:srgbClr val="FFF79B"/>
              </a:buClr>
              <a:buFont typeface="Wingdings 3" charset="2"/>
              <a:buChar char=""/>
            </a:pPr>
            <a:r>
              <a:rPr lang="en-US" sz="2900" dirty="0"/>
              <a:t>The Emerging Apostasy - T.A. McMahon (1:06:54)</a:t>
            </a:r>
          </a:p>
          <a:p>
            <a:pPr>
              <a:buClr>
                <a:srgbClr val="FFF79B"/>
              </a:buClr>
              <a:buFont typeface="Wingdings 3" charset="2"/>
              <a:buChar char=""/>
            </a:pPr>
            <a:r>
              <a:rPr lang="en-US" sz="2900" i="1" dirty="0">
                <a:solidFill>
                  <a:schemeClr val="tx1"/>
                </a:solidFill>
              </a:rPr>
              <a:t>1 Timothy 4:1</a:t>
            </a:r>
          </a:p>
          <a:p>
            <a:pPr>
              <a:buClr>
                <a:srgbClr val="FFF79B"/>
              </a:buClr>
              <a:buFont typeface="Wingdings 3" charset="2"/>
              <a:buChar char=""/>
            </a:pPr>
            <a:r>
              <a:rPr lang="en-US" sz="2900" i="1" dirty="0"/>
              <a:t>Proverbs</a:t>
            </a:r>
            <a:r>
              <a:rPr lang="en-US" sz="2900" dirty="0"/>
              <a:t> 14:12</a:t>
            </a:r>
          </a:p>
          <a:p>
            <a:pPr>
              <a:buClr>
                <a:srgbClr val="FFF79B"/>
              </a:buClr>
              <a:buFont typeface="Wingdings 3" charset="2"/>
              <a:buChar char=""/>
            </a:pPr>
            <a:r>
              <a:rPr lang="en-US" sz="2900" dirty="0"/>
              <a:t>John 14:6</a:t>
            </a:r>
          </a:p>
          <a:p>
            <a:pPr>
              <a:buClr>
                <a:srgbClr val="FFF79B"/>
              </a:buClr>
              <a:buFont typeface="Wingdings 3" charset="2"/>
              <a:buChar char=""/>
            </a:pPr>
            <a:r>
              <a:rPr lang="en-US" sz="2900" dirty="0"/>
              <a:t>The Light of Deception Website</a:t>
            </a:r>
            <a:br>
              <a:rPr lang="en-US" sz="2300" b="1" dirty="0"/>
            </a:br>
            <a:br>
              <a:rPr lang="en-US" sz="2800" b="1" dirty="0"/>
            </a:br>
            <a:r>
              <a:rPr lang="en-US" dirty="0"/>
              <a:t> </a:t>
            </a:r>
          </a:p>
          <a:p>
            <a:pPr>
              <a:buClr>
                <a:srgbClr val="FFF79B"/>
              </a:buClr>
              <a:buFont typeface="Wingdings 3"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128831696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2" name="Rectangle 41">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73BCFF-924E-471D-95AE-81EC7C7535A5}"/>
              </a:ext>
            </a:extLst>
          </p:cNvPr>
          <p:cNvSpPr>
            <a:spLocks noGrp="1"/>
          </p:cNvSpPr>
          <p:nvPr>
            <p:ph type="title"/>
          </p:nvPr>
        </p:nvSpPr>
        <p:spPr>
          <a:xfrm>
            <a:off x="7534655" y="646148"/>
            <a:ext cx="4092173" cy="1324340"/>
          </a:xfrm>
        </p:spPr>
        <p:txBody>
          <a:bodyPr vert="horz" lIns="91440" tIns="45720" rIns="91440" bIns="45720" rtlCol="0" anchor="b">
            <a:normAutofit/>
          </a:bodyPr>
          <a:lstStyle/>
          <a:p>
            <a:pPr algn="ctr"/>
            <a:r>
              <a:rPr lang="en-US" sz="2800" dirty="0"/>
              <a:t>Mysticism Definition </a:t>
            </a:r>
            <a:br>
              <a:rPr lang="en-US" sz="2800" dirty="0"/>
            </a:br>
            <a:endParaRPr lang="en-US" sz="2800" dirty="0"/>
          </a:p>
        </p:txBody>
      </p:sp>
      <p:sp>
        <p:nvSpPr>
          <p:cNvPr id="44" name="Rectangle 43">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9B5948"/>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close up of a sign&#10;&#10;Description automatically generated">
            <a:extLst>
              <a:ext uri="{FF2B5EF4-FFF2-40B4-BE49-F238E27FC236}">
                <a16:creationId xmlns:a16="http://schemas.microsoft.com/office/drawing/2014/main" id="{7D377013-CE1A-4268-9591-A8C30B5EC643}"/>
              </a:ext>
            </a:extLst>
          </p:cNvPr>
          <p:cNvPicPr>
            <a:picLocks noChangeAspect="1"/>
          </p:cNvPicPr>
          <p:nvPr/>
        </p:nvPicPr>
        <p:blipFill>
          <a:blip r:embed="rId2"/>
          <a:stretch>
            <a:fillRect/>
          </a:stretch>
        </p:blipFill>
        <p:spPr>
          <a:xfrm>
            <a:off x="1643262" y="1765756"/>
            <a:ext cx="5247068" cy="2925240"/>
          </a:xfrm>
          <a:prstGeom prst="rect">
            <a:avLst/>
          </a:prstGeom>
        </p:spPr>
      </p:pic>
      <p:sp>
        <p:nvSpPr>
          <p:cNvPr id="3" name="Text Placeholder 2">
            <a:extLst>
              <a:ext uri="{FF2B5EF4-FFF2-40B4-BE49-F238E27FC236}">
                <a16:creationId xmlns:a16="http://schemas.microsoft.com/office/drawing/2014/main" id="{A3AFBFF6-3C2E-4F4A-AF57-8808516524E2}"/>
              </a:ext>
            </a:extLst>
          </p:cNvPr>
          <p:cNvSpPr>
            <a:spLocks noGrp="1"/>
          </p:cNvSpPr>
          <p:nvPr>
            <p:ph type="body" idx="1"/>
          </p:nvPr>
        </p:nvSpPr>
        <p:spPr>
          <a:xfrm>
            <a:off x="7532950" y="2255492"/>
            <a:ext cx="4093878" cy="3521740"/>
          </a:xfrm>
        </p:spPr>
        <p:txBody>
          <a:bodyPr vert="horz" lIns="91440" tIns="45720" rIns="91440" bIns="45720" rtlCol="0">
            <a:normAutofit fontScale="85000" lnSpcReduction="10000"/>
          </a:bodyPr>
          <a:lstStyle/>
          <a:p>
            <a:r>
              <a:rPr lang="en-US" dirty="0"/>
              <a:t>belief that union with or absorption into the Deity or the absolute, or the spiritual apprehension of knowledge inaccessible to the intellect, may be attained through contemplation and self-surrender.</a:t>
            </a:r>
          </a:p>
          <a:p>
            <a:r>
              <a:rPr lang="en-US" dirty="0"/>
              <a:t>"St. Theresa's writings were part of the tradition of Christian mysticism"</a:t>
            </a:r>
          </a:p>
          <a:p>
            <a:r>
              <a:rPr lang="en-US" dirty="0"/>
              <a:t>belief characterized by self-delusion or dreamy confusion of thought, especially when based on the assumption of occult qualities or mysterious agencies.</a:t>
            </a:r>
          </a:p>
          <a:p>
            <a:r>
              <a:rPr lang="en-US" dirty="0"/>
              <a:t>"there is a hint of New Age mysticism in the show's title"</a:t>
            </a:r>
          </a:p>
          <a:p>
            <a:pPr>
              <a:buFont typeface="Wingdings 3"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117412666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3C4A4B-2179-4D9D-B9B1-8B3C6C7AB84B}"/>
              </a:ext>
            </a:extLst>
          </p:cNvPr>
          <p:cNvSpPr>
            <a:spLocks noGrp="1"/>
          </p:cNvSpPr>
          <p:nvPr>
            <p:ph type="title"/>
          </p:nvPr>
        </p:nvSpPr>
        <p:spPr>
          <a:xfrm>
            <a:off x="7534655" y="646148"/>
            <a:ext cx="4092173" cy="1324340"/>
          </a:xfrm>
        </p:spPr>
        <p:txBody>
          <a:bodyPr anchor="b">
            <a:normAutofit/>
          </a:bodyPr>
          <a:lstStyle/>
          <a:p>
            <a:br>
              <a:rPr lang="en-US" sz="2800" dirty="0"/>
            </a:br>
            <a:r>
              <a:rPr lang="en-US" sz="2800" dirty="0"/>
              <a:t>Heart Meditation</a:t>
            </a:r>
            <a:endParaRPr lang="en-US" sz="2800"/>
          </a:p>
        </p:txBody>
      </p:sp>
      <p:sp>
        <p:nvSpPr>
          <p:cNvPr id="38" name="Rectangle 37">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40613B"/>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66F1F7D0-CF9C-481D-8AE2-2393F4A5737D}"/>
              </a:ext>
            </a:extLst>
          </p:cNvPr>
          <p:cNvPicPr>
            <a:picLocks noChangeAspect="1"/>
          </p:cNvPicPr>
          <p:nvPr/>
        </p:nvPicPr>
        <p:blipFill rotWithShape="1">
          <a:blip r:embed="rId2"/>
          <a:srcRect l="9386" r="7800"/>
          <a:stretch/>
        </p:blipFill>
        <p:spPr>
          <a:xfrm>
            <a:off x="1643262" y="852389"/>
            <a:ext cx="5247068" cy="4751974"/>
          </a:xfrm>
          <a:prstGeom prst="rect">
            <a:avLst/>
          </a:prstGeom>
        </p:spPr>
      </p:pic>
      <p:sp>
        <p:nvSpPr>
          <p:cNvPr id="3" name="Content Placeholder 2">
            <a:extLst>
              <a:ext uri="{FF2B5EF4-FFF2-40B4-BE49-F238E27FC236}">
                <a16:creationId xmlns:a16="http://schemas.microsoft.com/office/drawing/2014/main" id="{C9150032-D756-45F2-83C0-5BA6DFFF2A32}"/>
              </a:ext>
            </a:extLst>
          </p:cNvPr>
          <p:cNvSpPr>
            <a:spLocks noGrp="1"/>
          </p:cNvSpPr>
          <p:nvPr>
            <p:ph idx="1"/>
          </p:nvPr>
        </p:nvSpPr>
        <p:spPr>
          <a:xfrm>
            <a:off x="7532950" y="2255492"/>
            <a:ext cx="4093878" cy="3521740"/>
          </a:xfrm>
        </p:spPr>
        <p:txBody>
          <a:bodyPr>
            <a:normAutofit/>
          </a:bodyPr>
          <a:lstStyle/>
          <a:p>
            <a:pPr>
              <a:lnSpc>
                <a:spcPct val="90000"/>
              </a:lnSpc>
            </a:pPr>
            <a:r>
              <a:rPr lang="en-US" sz="1100"/>
              <a:t>Meditation Definition </a:t>
            </a:r>
          </a:p>
          <a:p>
            <a:pPr>
              <a:lnSpc>
                <a:spcPct val="90000"/>
              </a:lnSpc>
            </a:pPr>
            <a:r>
              <a:rPr lang="en-US" sz="1100"/>
              <a:t>1 the action or practice of </a:t>
            </a:r>
            <a:r>
              <a:rPr lang="en-US" sz="1100" err="1"/>
              <a:t>meditating."a</a:t>
            </a:r>
            <a:r>
              <a:rPr lang="en-US" sz="1100"/>
              <a:t> life of meditation"</a:t>
            </a:r>
          </a:p>
          <a:p>
            <a:pPr>
              <a:lnSpc>
                <a:spcPct val="90000"/>
              </a:lnSpc>
            </a:pPr>
            <a:r>
              <a:rPr lang="en-US" sz="1100"/>
              <a:t>2 synonyms:</a:t>
            </a:r>
          </a:p>
          <a:p>
            <a:pPr>
              <a:lnSpc>
                <a:spcPct val="90000"/>
              </a:lnSpc>
            </a:pPr>
            <a:r>
              <a:rPr lang="en-US" sz="1100"/>
              <a:t>3 contemplation , thought, thinking, musing, pondering, consideration, reflection, prayer, deliberation, study, rumination, cogitation, brooding, mulling over, reverie, brown study, concentration, speculation; rare cerebration "cultivating the presence of God in meditation and prayer"</a:t>
            </a:r>
          </a:p>
          <a:p>
            <a:pPr>
              <a:lnSpc>
                <a:spcPct val="90000"/>
              </a:lnSpc>
            </a:pPr>
            <a:r>
              <a:rPr lang="en-US" sz="1100"/>
              <a:t>4 a written or spoken discourse expressing considered thoughts on a </a:t>
            </a:r>
            <a:r>
              <a:rPr lang="en-US" sz="1100" err="1"/>
              <a:t>subject.plural</a:t>
            </a:r>
            <a:r>
              <a:rPr lang="en-US" sz="1100"/>
              <a:t> noun: meditations</a:t>
            </a:r>
          </a:p>
          <a:p>
            <a:pPr>
              <a:lnSpc>
                <a:spcPct val="90000"/>
              </a:lnSpc>
            </a:pPr>
            <a:r>
              <a:rPr lang="en-US" sz="1100"/>
              <a:t>"his later letters are intense meditations on man's exploitation of his fellows"</a:t>
            </a:r>
          </a:p>
          <a:p>
            <a:pPr>
              <a:lnSpc>
                <a:spcPct val="90000"/>
              </a:lnSpc>
            </a:pPr>
            <a:endParaRPr lang="en-US" sz="1100"/>
          </a:p>
        </p:txBody>
      </p:sp>
    </p:spTree>
    <p:extLst>
      <p:ext uri="{BB962C8B-B14F-4D97-AF65-F5344CB8AC3E}">
        <p14:creationId xmlns:p14="http://schemas.microsoft.com/office/powerpoint/2010/main" val="401226090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8"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9"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0"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1"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2"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3"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4"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5"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6"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7"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8"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9"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1" name="Group 60">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2"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3"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4"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5"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6"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7"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8"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9"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0"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1"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2"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3"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5" name="Rectangle 74">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79" name="Rectangle 78">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B91143-AFD2-433D-8818-5A468637E60F}"/>
              </a:ext>
            </a:extLst>
          </p:cNvPr>
          <p:cNvSpPr>
            <a:spLocks noGrp="1"/>
          </p:cNvSpPr>
          <p:nvPr>
            <p:ph type="title"/>
          </p:nvPr>
        </p:nvSpPr>
        <p:spPr>
          <a:xfrm>
            <a:off x="7534655" y="646148"/>
            <a:ext cx="4092173" cy="1324340"/>
          </a:xfrm>
        </p:spPr>
        <p:txBody>
          <a:bodyPr vert="horz" lIns="91440" tIns="45720" rIns="91440" bIns="45720" rtlCol="0" anchor="b">
            <a:normAutofit/>
          </a:bodyPr>
          <a:lstStyle/>
          <a:p>
            <a:pPr>
              <a:lnSpc>
                <a:spcPct val="90000"/>
              </a:lnSpc>
            </a:pPr>
            <a:r>
              <a:rPr lang="en-US" sz="2800" b="1"/>
              <a:t>Pantheism and Religion</a:t>
            </a:r>
            <a:br>
              <a:rPr lang="en-US" sz="2800" b="1"/>
            </a:br>
            <a:endParaRPr lang="en-US" sz="2800"/>
          </a:p>
        </p:txBody>
      </p:sp>
      <p:sp>
        <p:nvSpPr>
          <p:cNvPr id="81" name="Rectangle 80">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487512"/>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person, water&#10;&#10;Description automatically generated">
            <a:extLst>
              <a:ext uri="{FF2B5EF4-FFF2-40B4-BE49-F238E27FC236}">
                <a16:creationId xmlns:a16="http://schemas.microsoft.com/office/drawing/2014/main" id="{478B2ABE-3E25-4453-8697-1611670DAF39}"/>
              </a:ext>
            </a:extLst>
          </p:cNvPr>
          <p:cNvPicPr>
            <a:picLocks noChangeAspect="1"/>
          </p:cNvPicPr>
          <p:nvPr/>
        </p:nvPicPr>
        <p:blipFill rotWithShape="1">
          <a:blip r:embed="rId2"/>
          <a:srcRect l="11456" r="4349" b="-1"/>
          <a:stretch/>
        </p:blipFill>
        <p:spPr>
          <a:xfrm>
            <a:off x="1643262" y="852387"/>
            <a:ext cx="5247068" cy="4751978"/>
          </a:xfrm>
          <a:prstGeom prst="rect">
            <a:avLst/>
          </a:prstGeom>
        </p:spPr>
      </p:pic>
      <p:sp>
        <p:nvSpPr>
          <p:cNvPr id="3" name="Text Placeholder 2">
            <a:extLst>
              <a:ext uri="{FF2B5EF4-FFF2-40B4-BE49-F238E27FC236}">
                <a16:creationId xmlns:a16="http://schemas.microsoft.com/office/drawing/2014/main" id="{16128E3D-30A7-4E83-8AC6-9FC668575749}"/>
              </a:ext>
            </a:extLst>
          </p:cNvPr>
          <p:cNvSpPr>
            <a:spLocks noGrp="1"/>
          </p:cNvSpPr>
          <p:nvPr>
            <p:ph type="body" idx="1"/>
          </p:nvPr>
        </p:nvSpPr>
        <p:spPr>
          <a:xfrm>
            <a:off x="7532950" y="2255492"/>
            <a:ext cx="4093878" cy="3521740"/>
          </a:xfrm>
        </p:spPr>
        <p:txBody>
          <a:bodyPr vert="horz" lIns="91440" tIns="45720" rIns="91440" bIns="45720" rtlCol="0">
            <a:normAutofit/>
          </a:bodyPr>
          <a:lstStyle/>
          <a:p>
            <a:pPr>
              <a:lnSpc>
                <a:spcPct val="90000"/>
              </a:lnSpc>
              <a:buFont typeface="Wingdings 3" charset="2"/>
              <a:buChar char=""/>
            </a:pPr>
            <a:endParaRPr lang="en-US" sz="1500" b="1">
              <a:solidFill>
                <a:schemeClr val="tx1">
                  <a:lumMod val="75000"/>
                  <a:lumOff val="25000"/>
                </a:schemeClr>
              </a:solidFill>
            </a:endParaRPr>
          </a:p>
          <a:p>
            <a:pPr>
              <a:lnSpc>
                <a:spcPct val="90000"/>
              </a:lnSpc>
              <a:buFont typeface="Wingdings 3" charset="2"/>
              <a:buChar char=""/>
            </a:pPr>
            <a:r>
              <a:rPr lang="en-US" sz="1500">
                <a:solidFill>
                  <a:schemeClr val="tx1">
                    <a:lumMod val="75000"/>
                    <a:lumOff val="25000"/>
                  </a:schemeClr>
                </a:solidFill>
              </a:rPr>
              <a:t>Pantheistic ideas—and most importantly the belief that God is equal to the universe, its physical matter, and the forces that govern it—are found in the ancient books of Hinduism, in the works of many Greek philosophers, and in later works of philosophy and religion over the centuries. Much modern New Age spirituality is pantheistic. But most Christian thinkers reject pantheism because it makes God too impersonal, doesn't allow for any difference between the creation and the creator, and doesn't seem to allow for humans to make meaningful moral choices. </a:t>
            </a:r>
          </a:p>
          <a:p>
            <a:pPr>
              <a:lnSpc>
                <a:spcPct val="90000"/>
              </a:lnSpc>
              <a:buFont typeface="Wingdings 3" charset="2"/>
              <a:buChar char=""/>
            </a:pPr>
            <a:endParaRPr lang="en-US" sz="1500">
              <a:solidFill>
                <a:schemeClr val="tx1">
                  <a:lumMod val="75000"/>
                  <a:lumOff val="25000"/>
                </a:schemeClr>
              </a:solidFill>
            </a:endParaRPr>
          </a:p>
        </p:txBody>
      </p:sp>
    </p:spTree>
    <p:extLst>
      <p:ext uri="{BB962C8B-B14F-4D97-AF65-F5344CB8AC3E}">
        <p14:creationId xmlns:p14="http://schemas.microsoft.com/office/powerpoint/2010/main" val="360683641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2" name="Rectangle 41">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0BCCC3-9F35-48DC-B9CB-52C097C3F172}"/>
              </a:ext>
            </a:extLst>
          </p:cNvPr>
          <p:cNvPicPr>
            <a:picLocks noChangeAspect="1"/>
          </p:cNvPicPr>
          <p:nvPr/>
        </p:nvPicPr>
        <p:blipFill rotWithShape="1">
          <a:blip r:embed="rId2">
            <a:alphaModFix amt="35000"/>
          </a:blip>
          <a:srcRect t="9187" b="11307"/>
          <a:stretch/>
        </p:blipFill>
        <p:spPr>
          <a:xfrm>
            <a:off x="-8825" y="-5610"/>
            <a:ext cx="12192000" cy="6858000"/>
          </a:xfrm>
          <a:prstGeom prst="rect">
            <a:avLst/>
          </a:prstGeom>
        </p:spPr>
      </p:pic>
      <p:sp>
        <p:nvSpPr>
          <p:cNvPr id="2" name="Title 1">
            <a:extLst>
              <a:ext uri="{FF2B5EF4-FFF2-40B4-BE49-F238E27FC236}">
                <a16:creationId xmlns:a16="http://schemas.microsoft.com/office/drawing/2014/main" id="{99DB0921-DA36-4E67-834C-A25C60BF4651}"/>
              </a:ext>
            </a:extLst>
          </p:cNvPr>
          <p:cNvSpPr>
            <a:spLocks noGrp="1"/>
          </p:cNvSpPr>
          <p:nvPr>
            <p:ph type="title"/>
          </p:nvPr>
        </p:nvSpPr>
        <p:spPr>
          <a:xfrm>
            <a:off x="2592925" y="624110"/>
            <a:ext cx="8911687" cy="1280890"/>
          </a:xfrm>
        </p:spPr>
        <p:txBody>
          <a:bodyPr vert="horz" lIns="91440" tIns="45720" rIns="91440" bIns="45720" rtlCol="0" anchor="t">
            <a:normAutofit fontScale="90000"/>
          </a:bodyPr>
          <a:lstStyle/>
          <a:p>
            <a:pPr algn="ctr"/>
            <a:r>
              <a:rPr lang="en-US" sz="3600" b="1" dirty="0"/>
              <a:t>Caryl </a:t>
            </a:r>
            <a:r>
              <a:rPr lang="en-US" sz="3600" b="1" dirty="0" err="1"/>
              <a:t>Matrisciana</a:t>
            </a:r>
            <a:r>
              <a:rPr lang="en-US" sz="3600" b="1" dirty="0"/>
              <a:t> - Wide Is The Gate </a:t>
            </a:r>
            <a:br>
              <a:rPr lang="en-US" sz="3600" b="1" dirty="0"/>
            </a:br>
            <a:r>
              <a:rPr lang="en-US" sz="3600" b="1" dirty="0"/>
              <a:t>The New Spirituality Part 1 &amp; 2</a:t>
            </a:r>
            <a:br>
              <a:rPr lang="en-US" sz="3600" b="1" dirty="0"/>
            </a:br>
            <a:endParaRPr lang="en-US" sz="3600" dirty="0">
              <a:solidFill>
                <a:srgbClr val="FFFFFF"/>
              </a:solidFill>
            </a:endParaRPr>
          </a:p>
        </p:txBody>
      </p:sp>
      <p:sp>
        <p:nvSpPr>
          <p:cNvPr id="3" name="Text Placeholder 2">
            <a:extLst>
              <a:ext uri="{FF2B5EF4-FFF2-40B4-BE49-F238E27FC236}">
                <a16:creationId xmlns:a16="http://schemas.microsoft.com/office/drawing/2014/main" id="{9206CCD8-1128-4FE9-BB76-25C0DC2C4BD7}"/>
              </a:ext>
            </a:extLst>
          </p:cNvPr>
          <p:cNvSpPr>
            <a:spLocks noGrp="1"/>
          </p:cNvSpPr>
          <p:nvPr>
            <p:ph type="body" idx="1"/>
          </p:nvPr>
        </p:nvSpPr>
        <p:spPr>
          <a:xfrm>
            <a:off x="2589212" y="2133600"/>
            <a:ext cx="8915400" cy="3777622"/>
          </a:xfrm>
        </p:spPr>
        <p:txBody>
          <a:bodyPr vert="horz" lIns="91440" tIns="45720" rIns="91440" bIns="45720" rtlCol="0">
            <a:normAutofit/>
          </a:bodyPr>
          <a:lstStyle/>
          <a:p>
            <a:pPr algn="ctr"/>
            <a:r>
              <a:rPr lang="en-US" dirty="0"/>
              <a:t>Caryl </a:t>
            </a:r>
            <a:r>
              <a:rPr lang="en-US" dirty="0" err="1"/>
              <a:t>Matrisciana</a:t>
            </a:r>
            <a:r>
              <a:rPr lang="en-US" dirty="0"/>
              <a:t> - Wide Is The Gate The New Spirituality Part 1</a:t>
            </a:r>
          </a:p>
          <a:p>
            <a:pPr algn="ctr"/>
            <a:r>
              <a:rPr lang="en-US" dirty="0">
                <a:hlinkClick r:id="rId3"/>
              </a:rPr>
              <a:t>https://youtu.be/LpQ_hXJqmMQ</a:t>
            </a:r>
            <a:endParaRPr lang="en-US" dirty="0"/>
          </a:p>
          <a:p>
            <a:pPr algn="ctr"/>
            <a:r>
              <a:rPr lang="en-US" dirty="0"/>
              <a:t>Caryl </a:t>
            </a:r>
            <a:r>
              <a:rPr lang="en-US" dirty="0" err="1"/>
              <a:t>Matrisciana</a:t>
            </a:r>
            <a:r>
              <a:rPr lang="en-US" dirty="0"/>
              <a:t> - Wide Is The Gate The New Spirituality Part 2</a:t>
            </a:r>
          </a:p>
          <a:p>
            <a:pPr algn="ctr"/>
            <a:r>
              <a:rPr lang="en-US" dirty="0">
                <a:hlinkClick r:id="rId4"/>
              </a:rPr>
              <a:t>https://youtu.be/BFv0JN94Bwo</a:t>
            </a:r>
            <a:endParaRPr lang="en-US" dirty="0"/>
          </a:p>
          <a:p>
            <a:pPr algn="ctr">
              <a:buFont typeface="Wingdings 3"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109958009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0" name="Group 54">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6"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7"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8"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9"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0"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1"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2"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3"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4"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5"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6"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7"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1" name="Group 68">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0"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1"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2"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3"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4"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5"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6"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7"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8"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9"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0"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1"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2" name="Rectangle 82">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94" name="Rectangle 86">
            <a:extLst>
              <a:ext uri="{FF2B5EF4-FFF2-40B4-BE49-F238E27FC236}">
                <a16:creationId xmlns:a16="http://schemas.microsoft.com/office/drawing/2014/main" id="{763516C8-F227-4B77-9AA7-61B9A0B78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C25973-9B35-417C-B0D7-F2B2AD5404EE}"/>
              </a:ext>
            </a:extLst>
          </p:cNvPr>
          <p:cNvSpPr>
            <a:spLocks noGrp="1"/>
          </p:cNvSpPr>
          <p:nvPr>
            <p:ph type="title"/>
          </p:nvPr>
        </p:nvSpPr>
        <p:spPr>
          <a:xfrm>
            <a:off x="7534655" y="646148"/>
            <a:ext cx="4092173" cy="1324340"/>
          </a:xfrm>
        </p:spPr>
        <p:txBody>
          <a:bodyPr vert="horz" lIns="91440" tIns="45720" rIns="91440" bIns="45720" rtlCol="0" anchor="b">
            <a:normAutofit fontScale="90000"/>
          </a:bodyPr>
          <a:lstStyle/>
          <a:p>
            <a:pPr algn="ctr"/>
            <a:br>
              <a:rPr lang="en-US" sz="2400" dirty="0"/>
            </a:br>
            <a:br>
              <a:rPr lang="en-US" sz="2400" dirty="0"/>
            </a:br>
            <a:br>
              <a:rPr lang="en-US" sz="2400" dirty="0"/>
            </a:br>
            <a:br>
              <a:rPr lang="en-US" sz="2400" dirty="0"/>
            </a:br>
            <a:r>
              <a:rPr lang="en-US" sz="2400" dirty="0"/>
              <a:t>Ignorant of Satan's Devices Warren Smith</a:t>
            </a:r>
            <a:br>
              <a:rPr lang="en-US" sz="2400" b="1" dirty="0"/>
            </a:br>
            <a:endParaRPr lang="en-US" sz="2400" dirty="0"/>
          </a:p>
        </p:txBody>
      </p:sp>
      <p:sp>
        <p:nvSpPr>
          <p:cNvPr id="89" name="Rectangle 88">
            <a:extLst>
              <a:ext uri="{FF2B5EF4-FFF2-40B4-BE49-F238E27FC236}">
                <a16:creationId xmlns:a16="http://schemas.microsoft.com/office/drawing/2014/main" id="{D91B420C-C4C8-44DF-96B2-FBD101464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7C4132"/>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person standing in front of a brick wall&#10;&#10;Description automatically generated">
            <a:extLst>
              <a:ext uri="{FF2B5EF4-FFF2-40B4-BE49-F238E27FC236}">
                <a16:creationId xmlns:a16="http://schemas.microsoft.com/office/drawing/2014/main" id="{EF65FBC2-0837-44A7-85E5-DA8D2B864478}"/>
              </a:ext>
            </a:extLst>
          </p:cNvPr>
          <p:cNvPicPr>
            <a:picLocks noChangeAspect="1"/>
          </p:cNvPicPr>
          <p:nvPr/>
        </p:nvPicPr>
        <p:blipFill>
          <a:blip r:embed="rId2"/>
          <a:stretch>
            <a:fillRect/>
          </a:stretch>
        </p:blipFill>
        <p:spPr>
          <a:xfrm>
            <a:off x="1643262" y="1732962"/>
            <a:ext cx="5247068" cy="2990828"/>
          </a:xfrm>
          <a:prstGeom prst="rect">
            <a:avLst/>
          </a:prstGeom>
        </p:spPr>
      </p:pic>
      <p:sp>
        <p:nvSpPr>
          <p:cNvPr id="3" name="Text Placeholder 2">
            <a:extLst>
              <a:ext uri="{FF2B5EF4-FFF2-40B4-BE49-F238E27FC236}">
                <a16:creationId xmlns:a16="http://schemas.microsoft.com/office/drawing/2014/main" id="{788A70AE-1097-4027-BB37-CD0F4505AE2F}"/>
              </a:ext>
            </a:extLst>
          </p:cNvPr>
          <p:cNvSpPr>
            <a:spLocks noGrp="1"/>
          </p:cNvSpPr>
          <p:nvPr>
            <p:ph type="body" idx="1"/>
          </p:nvPr>
        </p:nvSpPr>
        <p:spPr>
          <a:xfrm>
            <a:off x="7532950" y="2255492"/>
            <a:ext cx="4093878" cy="3521740"/>
          </a:xfrm>
        </p:spPr>
        <p:txBody>
          <a:bodyPr vert="horz" lIns="91440" tIns="45720" rIns="91440" bIns="45720" rtlCol="0">
            <a:normAutofit/>
          </a:bodyPr>
          <a:lstStyle/>
          <a:p>
            <a:pPr>
              <a:buFont typeface="Wingdings 3" charset="2"/>
              <a:buChar char=""/>
            </a:pPr>
            <a:r>
              <a:rPr lang="en-US" dirty="0">
                <a:hlinkClick r:id="rId3"/>
              </a:rPr>
              <a:t>https://youtu.be/CMKPWPO34R8</a:t>
            </a:r>
            <a:endParaRPr lang="en-US" dirty="0">
              <a:solidFill>
                <a:schemeClr val="tx1">
                  <a:lumMod val="75000"/>
                  <a:lumOff val="25000"/>
                </a:schemeClr>
              </a:solidFill>
            </a:endParaRPr>
          </a:p>
          <a:p>
            <a:pPr>
              <a:buFont typeface="Wingdings 3"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386608274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2" name="Rectangle 41">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F3661-8105-4847-9C02-A4EFA565B4DE}"/>
              </a:ext>
            </a:extLst>
          </p:cNvPr>
          <p:cNvSpPr>
            <a:spLocks noGrp="1"/>
          </p:cNvSpPr>
          <p:nvPr>
            <p:ph type="title"/>
          </p:nvPr>
        </p:nvSpPr>
        <p:spPr>
          <a:xfrm>
            <a:off x="649224" y="645106"/>
            <a:ext cx="3650279" cy="1259894"/>
          </a:xfrm>
        </p:spPr>
        <p:txBody>
          <a:bodyPr vert="horz" lIns="91440" tIns="45720" rIns="91440" bIns="45720" rtlCol="0" anchor="t">
            <a:noAutofit/>
          </a:bodyPr>
          <a:lstStyle/>
          <a:p>
            <a:pPr algn="ctr"/>
            <a:r>
              <a:rPr lang="en-US" sz="2400" b="1" dirty="0"/>
              <a:t>Christian Occultists Johanna </a:t>
            </a:r>
            <a:r>
              <a:rPr lang="en-US" sz="2400" b="1" dirty="0" err="1"/>
              <a:t>Michaelsen</a:t>
            </a:r>
            <a:r>
              <a:rPr lang="en-US" sz="2400" b="1" dirty="0"/>
              <a:t> Part 1 &amp; 2</a:t>
            </a:r>
            <a:br>
              <a:rPr lang="en-US" sz="2400" b="1" dirty="0"/>
            </a:br>
            <a:endParaRPr lang="en-US" sz="2400" dirty="0"/>
          </a:p>
        </p:txBody>
      </p:sp>
      <p:sp>
        <p:nvSpPr>
          <p:cNvPr id="3" name="Text Placeholder 2">
            <a:extLst>
              <a:ext uri="{FF2B5EF4-FFF2-40B4-BE49-F238E27FC236}">
                <a16:creationId xmlns:a16="http://schemas.microsoft.com/office/drawing/2014/main" id="{C0B9FA3A-EEC3-4D30-A1AF-29D09FDE5594}"/>
              </a:ext>
            </a:extLst>
          </p:cNvPr>
          <p:cNvSpPr>
            <a:spLocks noGrp="1"/>
          </p:cNvSpPr>
          <p:nvPr>
            <p:ph type="body" idx="1"/>
          </p:nvPr>
        </p:nvSpPr>
        <p:spPr>
          <a:xfrm>
            <a:off x="649225" y="2133600"/>
            <a:ext cx="3650278" cy="3759253"/>
          </a:xfrm>
        </p:spPr>
        <p:txBody>
          <a:bodyPr vert="horz" lIns="91440" tIns="45720" rIns="91440" bIns="45720" rtlCol="0">
            <a:normAutofit/>
          </a:bodyPr>
          <a:lstStyle/>
          <a:p>
            <a:pPr algn="ctr"/>
            <a:r>
              <a:rPr lang="en-US" dirty="0"/>
              <a:t>Christian Occultists Johanna </a:t>
            </a:r>
            <a:r>
              <a:rPr lang="en-US" dirty="0" err="1"/>
              <a:t>Michaelsen</a:t>
            </a:r>
            <a:r>
              <a:rPr lang="en-US" dirty="0"/>
              <a:t> Part 1</a:t>
            </a:r>
          </a:p>
          <a:p>
            <a:pPr algn="ctr"/>
            <a:r>
              <a:rPr lang="en-US" sz="1600" dirty="0">
                <a:hlinkClick r:id="rId2"/>
              </a:rPr>
              <a:t>https://youtu.be/YcEBA6wYvag</a:t>
            </a:r>
            <a:endParaRPr lang="en-US" sz="1600" dirty="0"/>
          </a:p>
          <a:p>
            <a:pPr algn="ctr"/>
            <a:r>
              <a:rPr lang="en-US" dirty="0"/>
              <a:t>Christian Occultists Johanna </a:t>
            </a:r>
            <a:r>
              <a:rPr lang="en-US" dirty="0" err="1"/>
              <a:t>Michaelsen</a:t>
            </a:r>
            <a:r>
              <a:rPr lang="en-US" dirty="0"/>
              <a:t> Part 2</a:t>
            </a:r>
          </a:p>
          <a:p>
            <a:pPr algn="ctr"/>
            <a:r>
              <a:rPr lang="en-US" sz="1600" dirty="0">
                <a:hlinkClick r:id="rId3"/>
              </a:rPr>
              <a:t>https://youtu.be/FxSIUuiz0Wk</a:t>
            </a:r>
            <a:endParaRPr lang="en-US" sz="1600" dirty="0"/>
          </a:p>
          <a:p>
            <a:pPr algn="ctr">
              <a:buFont typeface="Wingdings 3" charset="2"/>
              <a:buChar char=""/>
            </a:pPr>
            <a:endParaRPr lang="en-US" dirty="0">
              <a:solidFill>
                <a:schemeClr val="tx1">
                  <a:lumMod val="75000"/>
                  <a:lumOff val="25000"/>
                </a:schemeClr>
              </a:solidFill>
            </a:endParaRPr>
          </a:p>
        </p:txBody>
      </p:sp>
      <p:pic>
        <p:nvPicPr>
          <p:cNvPr id="5" name="Picture 4" descr="A close up of a window&#10;&#10;Description automatically generated">
            <a:extLst>
              <a:ext uri="{FF2B5EF4-FFF2-40B4-BE49-F238E27FC236}">
                <a16:creationId xmlns:a16="http://schemas.microsoft.com/office/drawing/2014/main" id="{191EDC6D-1407-46B4-937B-54A3085874D4}"/>
              </a:ext>
            </a:extLst>
          </p:cNvPr>
          <p:cNvPicPr>
            <a:picLocks noChangeAspect="1"/>
          </p:cNvPicPr>
          <p:nvPr/>
        </p:nvPicPr>
        <p:blipFill rotWithShape="1">
          <a:blip r:embed="rId4"/>
          <a:srcRect l="13629" r="9355" b="2"/>
          <a:stretch/>
        </p:blipFill>
        <p:spPr>
          <a:xfrm>
            <a:off x="4619543" y="10"/>
            <a:ext cx="7572457" cy="6857990"/>
          </a:xfrm>
          <a:prstGeom prst="rect">
            <a:avLst/>
          </a:prstGeom>
        </p:spPr>
      </p:pic>
    </p:spTree>
    <p:extLst>
      <p:ext uri="{BB962C8B-B14F-4D97-AF65-F5344CB8AC3E}">
        <p14:creationId xmlns:p14="http://schemas.microsoft.com/office/powerpoint/2010/main" val="400160533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2" name="Rectangle 41">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C72769-244F-4E12-B100-FADAEA98CB53}"/>
              </a:ext>
            </a:extLst>
          </p:cNvPr>
          <p:cNvSpPr>
            <a:spLocks noGrp="1"/>
          </p:cNvSpPr>
          <p:nvPr>
            <p:ph type="title"/>
          </p:nvPr>
        </p:nvSpPr>
        <p:spPr>
          <a:xfrm>
            <a:off x="649224" y="645106"/>
            <a:ext cx="3650279" cy="1259894"/>
          </a:xfrm>
        </p:spPr>
        <p:txBody>
          <a:bodyPr vert="horz" lIns="91440" tIns="45720" rIns="91440" bIns="45720" rtlCol="0" anchor="t">
            <a:normAutofit fontScale="90000"/>
          </a:bodyPr>
          <a:lstStyle/>
          <a:p>
            <a:pPr algn="ctr"/>
            <a:r>
              <a:rPr lang="en-US" sz="2700" b="1" dirty="0"/>
              <a:t>The Emerging Apostasy - T.A. McMahon</a:t>
            </a:r>
            <a:br>
              <a:rPr lang="en-US" sz="3600" b="1" dirty="0"/>
            </a:br>
            <a:endParaRPr lang="en-US" sz="3600" dirty="0"/>
          </a:p>
        </p:txBody>
      </p:sp>
      <p:sp>
        <p:nvSpPr>
          <p:cNvPr id="3" name="Text Placeholder 2">
            <a:extLst>
              <a:ext uri="{FF2B5EF4-FFF2-40B4-BE49-F238E27FC236}">
                <a16:creationId xmlns:a16="http://schemas.microsoft.com/office/drawing/2014/main" id="{2126822B-D9C8-42C5-A04E-6C07E22D0EEA}"/>
              </a:ext>
            </a:extLst>
          </p:cNvPr>
          <p:cNvSpPr>
            <a:spLocks noGrp="1"/>
          </p:cNvSpPr>
          <p:nvPr>
            <p:ph type="body" idx="1"/>
          </p:nvPr>
        </p:nvSpPr>
        <p:spPr>
          <a:xfrm>
            <a:off x="649225" y="2133600"/>
            <a:ext cx="3650278" cy="3759253"/>
          </a:xfrm>
        </p:spPr>
        <p:txBody>
          <a:bodyPr vert="horz" lIns="91440" tIns="45720" rIns="91440" bIns="45720" rtlCol="0">
            <a:normAutofit/>
          </a:bodyPr>
          <a:lstStyle/>
          <a:p>
            <a:pPr>
              <a:buFont typeface="Wingdings 3" charset="2"/>
              <a:buChar char=""/>
            </a:pPr>
            <a:r>
              <a:rPr lang="en-US" dirty="0">
                <a:hlinkClick r:id="rId2"/>
              </a:rPr>
              <a:t>https://youtu.be/iA_1FAFaKts</a:t>
            </a:r>
            <a:endParaRPr lang="en-US" dirty="0">
              <a:solidFill>
                <a:schemeClr val="tx1">
                  <a:lumMod val="75000"/>
                  <a:lumOff val="25000"/>
                </a:schemeClr>
              </a:solidFill>
            </a:endParaRPr>
          </a:p>
        </p:txBody>
      </p:sp>
      <p:pic>
        <p:nvPicPr>
          <p:cNvPr id="5" name="Picture 4" descr="A group of people in a room&#10;&#10;Description automatically generated">
            <a:extLst>
              <a:ext uri="{FF2B5EF4-FFF2-40B4-BE49-F238E27FC236}">
                <a16:creationId xmlns:a16="http://schemas.microsoft.com/office/drawing/2014/main" id="{60853EFA-A0F7-46EC-BC02-AF604DDEE8C5}"/>
              </a:ext>
            </a:extLst>
          </p:cNvPr>
          <p:cNvPicPr>
            <a:picLocks noChangeAspect="1"/>
          </p:cNvPicPr>
          <p:nvPr/>
        </p:nvPicPr>
        <p:blipFill rotWithShape="1">
          <a:blip r:embed="rId3"/>
          <a:srcRect l="5478" r="11709"/>
          <a:stretch/>
        </p:blipFill>
        <p:spPr>
          <a:xfrm>
            <a:off x="4619543" y="10"/>
            <a:ext cx="7572457" cy="6857990"/>
          </a:xfrm>
          <a:prstGeom prst="rect">
            <a:avLst/>
          </a:prstGeom>
        </p:spPr>
      </p:pic>
    </p:spTree>
    <p:extLst>
      <p:ext uri="{BB962C8B-B14F-4D97-AF65-F5344CB8AC3E}">
        <p14:creationId xmlns:p14="http://schemas.microsoft.com/office/powerpoint/2010/main" val="43961221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4</TotalTime>
  <Words>331</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Wisp</vt:lpstr>
      <vt:lpstr>Mystical Deception </vt:lpstr>
      <vt:lpstr>Table of Contents</vt:lpstr>
      <vt:lpstr>Mysticism Definition  </vt:lpstr>
      <vt:lpstr> Heart Meditation</vt:lpstr>
      <vt:lpstr>Pantheism and Religion </vt:lpstr>
      <vt:lpstr>Caryl Matrisciana - Wide Is The Gate  The New Spirituality Part 1 &amp; 2 </vt:lpstr>
      <vt:lpstr>    Ignorant of Satan's Devices Warren Smith </vt:lpstr>
      <vt:lpstr>Christian Occultists Johanna Michaelsen Part 1 &amp; 2 </vt:lpstr>
      <vt:lpstr>The Emerging Apostasy - T.A. McMahon </vt:lpstr>
      <vt:lpstr>The Great Apostasy Now the Spirit expressly says that in latter times some will depart from the faith, giving heed to deceiving spirits and doctrines of demons,  </vt:lpstr>
      <vt:lpstr>Proverbs 14:12 </vt:lpstr>
      <vt:lpstr>John 14:6 </vt:lpstr>
      <vt:lpstr>The Light of Deception https://www.thelightofdeception.com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Mystical Deception </dc:title>
  <dc:creator>craig lane</dc:creator>
  <cp:lastModifiedBy>craig lane</cp:lastModifiedBy>
  <cp:revision>1</cp:revision>
  <dcterms:created xsi:type="dcterms:W3CDTF">2019-06-09T17:51:38Z</dcterms:created>
  <dcterms:modified xsi:type="dcterms:W3CDTF">2019-06-09T17:56:16Z</dcterms:modified>
</cp:coreProperties>
</file>